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2" r:id="rId5"/>
    <p:sldId id="258" r:id="rId6"/>
    <p:sldId id="267" r:id="rId7"/>
    <p:sldId id="260" r:id="rId8"/>
    <p:sldId id="261" r:id="rId9"/>
    <p:sldId id="269" r:id="rId10"/>
    <p:sldId id="263" r:id="rId11"/>
    <p:sldId id="271" r:id="rId12"/>
    <p:sldId id="259"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FC1165D-B1E9-4D12-99C8-A065B37589F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257086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C1165D-B1E9-4D12-99C8-A065B37589F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2979355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C1165D-B1E9-4D12-99C8-A065B37589F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961241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C1165D-B1E9-4D12-99C8-A065B37589F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2470838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C1165D-B1E9-4D12-99C8-A065B37589F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73468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FC1165D-B1E9-4D12-99C8-A065B37589F6}" type="datetimeFigureOut">
              <a:rPr lang="en-GB" smtClean="0"/>
              <a:t>18/01/2017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570718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FC1165D-B1E9-4D12-99C8-A065B37589F6}" type="datetimeFigureOut">
              <a:rPr lang="en-GB" smtClean="0"/>
              <a:t>18/01/2017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246648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FC1165D-B1E9-4D12-99C8-A065B37589F6}" type="datetimeFigureOut">
              <a:rPr lang="en-GB" smtClean="0"/>
              <a:t>18/01/2017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704431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C1165D-B1E9-4D12-99C8-A065B37589F6}" type="datetimeFigureOut">
              <a:rPr lang="en-GB" smtClean="0"/>
              <a:t>18/01/2017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2765273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C1165D-B1E9-4D12-99C8-A065B37589F6}" type="datetimeFigureOut">
              <a:rPr lang="en-GB" smtClean="0"/>
              <a:t>18/01/2017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1830426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C1165D-B1E9-4D12-99C8-A065B37589F6}" type="datetimeFigureOut">
              <a:rPr lang="en-GB" smtClean="0"/>
              <a:t>18/01/2017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B0FD2D-FFC2-4C53-97A0-8F1D9FE360F3}" type="slidenum">
              <a:rPr lang="en-GB" smtClean="0"/>
              <a:t>‹#›</a:t>
            </a:fld>
            <a:endParaRPr lang="en-GB"/>
          </a:p>
        </p:txBody>
      </p:sp>
    </p:spTree>
    <p:extLst>
      <p:ext uri="{BB962C8B-B14F-4D97-AF65-F5344CB8AC3E}">
        <p14:creationId xmlns:p14="http://schemas.microsoft.com/office/powerpoint/2010/main" val="3390645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1165D-B1E9-4D12-99C8-A065B37589F6}" type="datetimeFigureOut">
              <a:rPr lang="en-GB" smtClean="0"/>
              <a:t>18/01/2017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0FD2D-FFC2-4C53-97A0-8F1D9FE360F3}" type="slidenum">
              <a:rPr lang="en-GB" smtClean="0"/>
              <a:t>‹#›</a:t>
            </a:fld>
            <a:endParaRPr lang="en-GB"/>
          </a:p>
        </p:txBody>
      </p:sp>
    </p:spTree>
    <p:extLst>
      <p:ext uri="{BB962C8B-B14F-4D97-AF65-F5344CB8AC3E}">
        <p14:creationId xmlns:p14="http://schemas.microsoft.com/office/powerpoint/2010/main" val="1453945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01900" y="1980671"/>
            <a:ext cx="7035800" cy="257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5996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The Tory story</a:t>
            </a:r>
            <a:r>
              <a:rPr lang="en-GB" sz="4000" dirty="0" smtClean="0">
                <a:latin typeface="Arial" panose="020B0604020202020204" pitchFamily="34" charset="0"/>
                <a:cs typeface="Arial" panose="020B0604020202020204" pitchFamily="34" charset="0"/>
              </a:rPr>
              <a:t>	</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351338"/>
          </a:xfrm>
        </p:spPr>
        <p:txBody>
          <a:bodyPr>
            <a:normAutofit fontScale="85000" lnSpcReduction="20000"/>
          </a:bodyPr>
          <a:lstStyle/>
          <a:p>
            <a:r>
              <a:rPr lang="en-GB" dirty="0">
                <a:latin typeface="Arial" panose="020B0604020202020204" pitchFamily="34" charset="0"/>
                <a:cs typeface="Arial" panose="020B0604020202020204" pitchFamily="34" charset="0"/>
              </a:rPr>
              <a:t>The chancellor said that motorists would save £40 per policy, but there is no evidence to back this up. </a:t>
            </a:r>
            <a:endParaRPr lang="en-GB" dirty="0" smtClean="0">
              <a:latin typeface="Arial" panose="020B0604020202020204" pitchFamily="34" charset="0"/>
              <a:cs typeface="Arial" panose="020B0604020202020204" pitchFamily="34" charset="0"/>
            </a:endParaRPr>
          </a:p>
          <a:p>
            <a:pPr marL="0" indent="0">
              <a:buNone/>
            </a:pP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government’s own press release </a:t>
            </a:r>
            <a:r>
              <a:rPr lang="en-GB" dirty="0" smtClean="0">
                <a:latin typeface="Arial" panose="020B0604020202020204" pitchFamily="34" charset="0"/>
                <a:cs typeface="Arial" panose="020B0604020202020204" pitchFamily="34" charset="0"/>
              </a:rPr>
              <a:t>said </a:t>
            </a:r>
            <a:r>
              <a:rPr lang="en-GB" dirty="0">
                <a:latin typeface="Arial" panose="020B0604020202020204" pitchFamily="34" charset="0"/>
                <a:cs typeface="Arial" panose="020B0604020202020204" pitchFamily="34" charset="0"/>
              </a:rPr>
              <a:t>that motorists ‘could see’ savings of ‘</a:t>
            </a:r>
            <a:r>
              <a:rPr lang="en-GB" dirty="0" smtClean="0">
                <a:latin typeface="Arial" panose="020B0604020202020204" pitchFamily="34" charset="0"/>
                <a:cs typeface="Arial" panose="020B0604020202020204" pitchFamily="34" charset="0"/>
              </a:rPr>
              <a:t>about’ </a:t>
            </a:r>
            <a:r>
              <a:rPr lang="en-GB" dirty="0">
                <a:latin typeface="Arial" panose="020B0604020202020204" pitchFamily="34" charset="0"/>
                <a:cs typeface="Arial" panose="020B0604020202020204" pitchFamily="34" charset="0"/>
              </a:rPr>
              <a:t>£</a:t>
            </a:r>
            <a:r>
              <a:rPr lang="en-GB" dirty="0" smtClean="0">
                <a:latin typeface="Arial" panose="020B0604020202020204" pitchFamily="34" charset="0"/>
                <a:cs typeface="Arial" panose="020B0604020202020204" pitchFamily="34" charset="0"/>
              </a:rPr>
              <a:t>40. </a:t>
            </a: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government is on record in January 2016 saying that they won’t force the insurance industry to pass on any savings to motorists.</a:t>
            </a:r>
          </a:p>
          <a:p>
            <a:pPr marL="0" indent="0">
              <a:buNone/>
            </a:pP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reality is that forcing up the small claims limit will line the pockets of Tory friends in the insurance industry and hit all injured people, including those injured at work and on the road. </a:t>
            </a: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7137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latin typeface="Arial" panose="020B0604020202020204" pitchFamily="34" charset="0"/>
                <a:cs typeface="Arial" panose="020B0604020202020204" pitchFamily="34" charset="0"/>
              </a:rPr>
              <a:t>Who has opposed the changes</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351338"/>
          </a:xfrm>
        </p:spPr>
        <p:txBody>
          <a:bodyPr>
            <a:normAutofit/>
          </a:bodyPr>
          <a:lstStyle/>
          <a:p>
            <a:r>
              <a:rPr lang="en-GB" dirty="0" smtClean="0">
                <a:latin typeface="Arial" panose="020B0604020202020204" pitchFamily="34" charset="0"/>
                <a:cs typeface="Arial" panose="020B0604020202020204" pitchFamily="34" charset="0"/>
              </a:rPr>
              <a:t>The Transport Select Committee</a:t>
            </a: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Scotland’s laws</a:t>
            </a: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Lord Justice Jackson</a:t>
            </a:r>
            <a:endParaRPr lang="en-GB" dirty="0">
              <a:latin typeface="Arial" panose="020B0604020202020204" pitchFamily="34" charset="0"/>
              <a:cs typeface="Arial" panose="020B0604020202020204" pitchFamily="34" charset="0"/>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4023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n-US" sz="4000" dirty="0"/>
              <a:t>#</a:t>
            </a:r>
            <a:r>
              <a:rPr lang="en-GB" altLang="en-US" sz="4000" dirty="0" err="1"/>
              <a:t>FeedingFatCats</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defRPr/>
            </a:pPr>
            <a:r>
              <a:rPr lang="en-GB" dirty="0"/>
              <a:t>Thompsons has launched a campaign against the proposed increase in the small claims limit. </a:t>
            </a:r>
          </a:p>
          <a:p>
            <a:pPr marL="0" indent="0">
              <a:buFont typeface="Wingdings" panose="05000000000000000000" pitchFamily="2" charset="2"/>
              <a:buNone/>
              <a:defRPr/>
            </a:pPr>
            <a:endParaRPr lang="en-GB" dirty="0"/>
          </a:p>
          <a:p>
            <a:pPr>
              <a:defRPr/>
            </a:pPr>
            <a:r>
              <a:rPr lang="en-GB" dirty="0"/>
              <a:t>We are working with the unions and we need your help. </a:t>
            </a:r>
          </a:p>
          <a:p>
            <a:endParaRPr lang="en-GB" dirty="0">
              <a:latin typeface="Arial" panose="020B0604020202020204" pitchFamily="34" charset="0"/>
              <a:cs typeface="Arial" panose="020B0604020202020204" pitchFamily="34" charset="0"/>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stretch>
            <a:fillRect/>
          </a:stretch>
        </p:blipFill>
        <p:spPr>
          <a:xfrm>
            <a:off x="3371450" y="3806613"/>
            <a:ext cx="5449099" cy="1989945"/>
          </a:xfrm>
          <a:prstGeom prst="rect">
            <a:avLst/>
          </a:prstGeom>
        </p:spPr>
      </p:pic>
    </p:spTree>
    <p:extLst>
      <p:ext uri="{BB962C8B-B14F-4D97-AF65-F5344CB8AC3E}">
        <p14:creationId xmlns:p14="http://schemas.microsoft.com/office/powerpoint/2010/main" val="3280696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Join the </a:t>
            </a:r>
            <a:r>
              <a:rPr lang="en-GB" sz="4000" dirty="0" smtClean="0">
                <a:latin typeface="Arial" panose="020B0604020202020204" pitchFamily="34" charset="0"/>
                <a:cs typeface="Arial" panose="020B0604020202020204" pitchFamily="34" charset="0"/>
              </a:rPr>
              <a:t>fight</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rPr>
              <a:t>Write to your local MP, urging them to oppose the </a:t>
            </a:r>
            <a:r>
              <a:rPr lang="en-GB" dirty="0" smtClean="0">
                <a:latin typeface="Arial" panose="020B0604020202020204" pitchFamily="34" charset="0"/>
                <a:cs typeface="Arial" panose="020B0604020202020204" pitchFamily="34" charset="0"/>
              </a:rPr>
              <a:t>changes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Sign the online petition at </a:t>
            </a:r>
            <a:r>
              <a:rPr lang="en-GB" dirty="0" smtClean="0">
                <a:latin typeface="Arial" panose="020B0604020202020204" pitchFamily="34" charset="0"/>
                <a:cs typeface="Arial" panose="020B0604020202020204" pitchFamily="34" charset="0"/>
              </a:rPr>
              <a:t>petition.parliament.uk/petitions/173099</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Follow @</a:t>
            </a:r>
            <a:r>
              <a:rPr lang="en-GB" dirty="0" err="1">
                <a:latin typeface="Arial" panose="020B0604020202020204" pitchFamily="34" charset="0"/>
                <a:cs typeface="Arial" panose="020B0604020202020204" pitchFamily="34" charset="0"/>
              </a:rPr>
              <a:t>FeedingFatCats</a:t>
            </a:r>
            <a:r>
              <a:rPr lang="en-GB" dirty="0">
                <a:latin typeface="Arial" panose="020B0604020202020204" pitchFamily="34" charset="0"/>
                <a:cs typeface="Arial" panose="020B0604020202020204" pitchFamily="34" charset="0"/>
              </a:rPr>
              <a:t> on </a:t>
            </a:r>
            <a:r>
              <a:rPr lang="en-GB" dirty="0" smtClean="0">
                <a:latin typeface="Arial" panose="020B0604020202020204" pitchFamily="34" charset="0"/>
                <a:cs typeface="Arial" panose="020B0604020202020204" pitchFamily="34" charset="0"/>
              </a:rPr>
              <a:t>Twitter</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Find out more at www.feedingfatcats.co.uk</a:t>
            </a: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7732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667" y="333843"/>
            <a:ext cx="10515600" cy="667808"/>
          </a:xfrm>
        </p:spPr>
        <p:txBody>
          <a:bodyPr>
            <a:normAutofit/>
          </a:bodyPr>
          <a:lstStyle/>
          <a:p>
            <a:r>
              <a:rPr lang="en-GB" sz="3600" dirty="0" smtClean="0">
                <a:latin typeface="Arial" panose="020B0604020202020204" pitchFamily="34" charset="0"/>
                <a:cs typeface="Arial" panose="020B0604020202020204" pitchFamily="34" charset="0"/>
              </a:rPr>
              <a:t>The government is attacking working people</a:t>
            </a:r>
            <a:endParaRPr lang="en-GB" sz="3600" dirty="0">
              <a:latin typeface="Arial" panose="020B0604020202020204" pitchFamily="34" charset="0"/>
              <a:cs typeface="Arial" panose="020B0604020202020204" pitchFamily="34" charset="0"/>
            </a:endParaRP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p:spPr>
      </p:pic>
      <p:pic>
        <p:nvPicPr>
          <p:cNvPr id="4"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3"/>
          <p:cNvSpPr txBox="1">
            <a:spLocks noChangeArrowheads="1"/>
          </p:cNvSpPr>
          <p:nvPr/>
        </p:nvSpPr>
        <p:spPr bwMode="auto">
          <a:xfrm>
            <a:off x="933449" y="5345762"/>
            <a:ext cx="102002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F1C22"/>
              </a:buClr>
              <a:buFont typeface="Wingdings" panose="05000000000000000000" pitchFamily="2" charset="2"/>
              <a:buChar char="§"/>
              <a:defRPr>
                <a:solidFill>
                  <a:srgbClr val="4D4E53"/>
                </a:solidFill>
                <a:latin typeface="Arial" panose="020B0604020202020204" pitchFamily="34" charset="0"/>
                <a:ea typeface="ＭＳ Ｐゴシック" panose="020B0600070205080204" pitchFamily="34" charset="-128"/>
              </a:defRPr>
            </a:lvl1pPr>
            <a:lvl2pPr marL="742950" indent="-285750">
              <a:spcBef>
                <a:spcPct val="20000"/>
              </a:spcBef>
              <a:buChar char="–"/>
              <a:defRPr>
                <a:solidFill>
                  <a:srgbClr val="4D4E53"/>
                </a:solidFill>
                <a:latin typeface="Arial" panose="020B0604020202020204" pitchFamily="34" charset="0"/>
                <a:ea typeface="ＭＳ Ｐゴシック" panose="020B0600070205080204" pitchFamily="34" charset="-128"/>
              </a:defRPr>
            </a:lvl2pPr>
            <a:lvl3pPr marL="1143000" indent="-228600">
              <a:spcBef>
                <a:spcPct val="20000"/>
              </a:spcBef>
              <a:buChar char="•"/>
              <a:defRPr>
                <a:solidFill>
                  <a:srgbClr val="4D4E53"/>
                </a:solidFill>
                <a:latin typeface="Arial" panose="020B0604020202020204" pitchFamily="34" charset="0"/>
                <a:ea typeface="ＭＳ Ｐゴシック" panose="020B0600070205080204" pitchFamily="34" charset="-128"/>
              </a:defRPr>
            </a:lvl3pPr>
            <a:lvl4pPr marL="1600200" indent="-228600">
              <a:spcBef>
                <a:spcPct val="20000"/>
              </a:spcBef>
              <a:buChar char="–"/>
              <a:defRPr>
                <a:solidFill>
                  <a:srgbClr val="4D4E53"/>
                </a:solidFill>
                <a:latin typeface="Arial" panose="020B0604020202020204" pitchFamily="34" charset="0"/>
                <a:ea typeface="ＭＳ Ｐゴシック" panose="020B0600070205080204" pitchFamily="34" charset="-128"/>
              </a:defRPr>
            </a:lvl4pPr>
            <a:lvl5pPr marL="2057400" indent="-228600">
              <a:spcBef>
                <a:spcPct val="20000"/>
              </a:spcBef>
              <a:buChar char="»"/>
              <a:defRPr>
                <a:solidFill>
                  <a:srgbClr val="4D4E53"/>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GB" sz="1200" dirty="0" smtClean="0"/>
              <a:t>Government proposals will </a:t>
            </a:r>
            <a:r>
              <a:rPr lang="en-GB" sz="1200" dirty="0" smtClean="0"/>
              <a:t>affect </a:t>
            </a:r>
            <a:r>
              <a:rPr lang="en-GB" sz="1200" dirty="0"/>
              <a:t>1 million people every year, taking away free or affordable independent legal advice from 95% of injured people </a:t>
            </a:r>
            <a:r>
              <a:rPr lang="en-GB" sz="1200" b="1" dirty="0"/>
              <a:t>including those injured at work</a:t>
            </a:r>
            <a:r>
              <a:rPr lang="en-GB" sz="1200" dirty="0"/>
              <a:t>.</a:t>
            </a:r>
            <a:r>
              <a:rPr lang="en-GB" altLang="en-US" sz="1200" dirty="0" smtClean="0"/>
              <a:t> </a:t>
            </a:r>
            <a:endParaRPr lang="en-GB" altLang="en-US" sz="1200"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300" y="1278466"/>
            <a:ext cx="5664200" cy="3776133"/>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10741" y="1507065"/>
            <a:ext cx="4398660" cy="3318933"/>
          </a:xfrm>
          <a:prstGeom prst="rect">
            <a:avLst/>
          </a:prstGeom>
        </p:spPr>
      </p:pic>
    </p:spTree>
    <p:extLst>
      <p:ext uri="{BB962C8B-B14F-4D97-AF65-F5344CB8AC3E}">
        <p14:creationId xmlns:p14="http://schemas.microsoft.com/office/powerpoint/2010/main" val="2222475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0900"/>
            <a:ext cx="9043737" cy="1325563"/>
          </a:xfrm>
        </p:spPr>
        <p:txBody>
          <a:bodyPr>
            <a:normAutofit/>
          </a:bodyPr>
          <a:lstStyle/>
          <a:p>
            <a:r>
              <a:rPr lang="en-GB" sz="4000" dirty="0">
                <a:latin typeface="Arial" panose="020B0604020202020204" pitchFamily="34" charset="0"/>
                <a:cs typeface="Arial" panose="020B0604020202020204" pitchFamily="34" charset="0"/>
              </a:rPr>
              <a:t>The government has ‘consulted’ on its plans</a:t>
            </a:r>
            <a:r>
              <a:rPr lang="en-GB" sz="4000" dirty="0" smtClean="0">
                <a:latin typeface="Arial" panose="020B0604020202020204" pitchFamily="34" charset="0"/>
                <a:cs typeface="Arial" panose="020B0604020202020204" pitchFamily="34" charset="0"/>
              </a:rPr>
              <a:t>	</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b="1" dirty="0">
                <a:latin typeface="Arial" panose="020B0604020202020204" pitchFamily="34" charset="0"/>
                <a:cs typeface="Arial" panose="020B0604020202020204" pitchFamily="34" charset="0"/>
              </a:rPr>
              <a:t>What does the </a:t>
            </a:r>
            <a:r>
              <a:rPr lang="en-GB" b="1" dirty="0" smtClean="0">
                <a:latin typeface="Arial" panose="020B0604020202020204" pitchFamily="34" charset="0"/>
                <a:cs typeface="Arial" panose="020B0604020202020204" pitchFamily="34" charset="0"/>
              </a:rPr>
              <a:t>consultation paper </a:t>
            </a:r>
            <a:r>
              <a:rPr lang="en-GB" b="1" dirty="0">
                <a:latin typeface="Arial" panose="020B0604020202020204" pitchFamily="34" charset="0"/>
                <a:cs typeface="Arial" panose="020B0604020202020204" pitchFamily="34" charset="0"/>
              </a:rPr>
              <a:t>Impact Assessment reveal?</a:t>
            </a:r>
          </a:p>
          <a:p>
            <a:pPr marL="0" indent="0">
              <a:buNone/>
            </a:pPr>
            <a:r>
              <a:rPr lang="en-GB" dirty="0">
                <a:latin typeface="Arial" panose="020B0604020202020204" pitchFamily="34" charset="0"/>
                <a:cs typeface="Arial" panose="020B0604020202020204" pitchFamily="34" charset="0"/>
              </a:rPr>
              <a:t>The changes will: </a:t>
            </a:r>
            <a:endParaRPr lang="en-GB" dirty="0" smtClean="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914400" lvl="1" indent="-457200">
              <a:buFont typeface="+mj-lt"/>
              <a:buAutoNum type="arabicPeriod"/>
            </a:pPr>
            <a:r>
              <a:rPr lang="en-GB" dirty="0">
                <a:latin typeface="Arial" panose="020B0604020202020204" pitchFamily="34" charset="0"/>
                <a:cs typeface="Arial" panose="020B0604020202020204" pitchFamily="34" charset="0"/>
              </a:rPr>
              <a:t>Cost the Treasury £135m </a:t>
            </a:r>
            <a:r>
              <a:rPr lang="en-GB" dirty="0" smtClean="0">
                <a:latin typeface="Arial" panose="020B0604020202020204" pitchFamily="34" charset="0"/>
                <a:cs typeface="Arial" panose="020B0604020202020204" pitchFamily="34" charset="0"/>
              </a:rPr>
              <a:t>EVERY YEAR</a:t>
            </a:r>
          </a:p>
          <a:p>
            <a:pPr marL="914400" lvl="1" indent="-457200">
              <a:buFont typeface="+mj-lt"/>
              <a:buAutoNum type="arabicPeriod"/>
            </a:pPr>
            <a:endParaRPr lang="en-GB" dirty="0">
              <a:latin typeface="Arial" panose="020B0604020202020204" pitchFamily="34" charset="0"/>
              <a:cs typeface="Arial" panose="020B0604020202020204" pitchFamily="34" charset="0"/>
            </a:endParaRPr>
          </a:p>
          <a:p>
            <a:pPr marL="914400" lvl="1" indent="-457200">
              <a:buFont typeface="+mj-lt"/>
              <a:buAutoNum type="arabicPeriod"/>
            </a:pPr>
            <a:r>
              <a:rPr lang="en-GB" dirty="0">
                <a:latin typeface="Arial" panose="020B0604020202020204" pitchFamily="34" charset="0"/>
                <a:cs typeface="Arial" panose="020B0604020202020204" pitchFamily="34" charset="0"/>
              </a:rPr>
              <a:t>Cost the NHS £9-13m </a:t>
            </a:r>
            <a:r>
              <a:rPr lang="en-GB" dirty="0" smtClean="0">
                <a:latin typeface="Arial" panose="020B0604020202020204" pitchFamily="34" charset="0"/>
                <a:cs typeface="Arial" panose="020B0604020202020204" pitchFamily="34" charset="0"/>
              </a:rPr>
              <a:t>EVERY YEAR</a:t>
            </a:r>
          </a:p>
          <a:p>
            <a:pPr marL="914400" lvl="1" indent="-457200">
              <a:buFont typeface="+mj-lt"/>
              <a:buAutoNum type="arabicPeriod"/>
            </a:pPr>
            <a:endParaRPr lang="en-GB" dirty="0">
              <a:latin typeface="Arial" panose="020B0604020202020204" pitchFamily="34" charset="0"/>
              <a:cs typeface="Arial" panose="020B0604020202020204" pitchFamily="34" charset="0"/>
            </a:endParaRPr>
          </a:p>
          <a:p>
            <a:pPr marL="914400" lvl="1" indent="-457200">
              <a:buFont typeface="+mj-lt"/>
              <a:buAutoNum type="arabicPeriod"/>
            </a:pPr>
            <a:r>
              <a:rPr lang="en-GB" dirty="0">
                <a:latin typeface="Arial" panose="020B0604020202020204" pitchFamily="34" charset="0"/>
                <a:cs typeface="Arial" panose="020B0604020202020204" pitchFamily="34" charset="0"/>
              </a:rPr>
              <a:t>Gift </a:t>
            </a:r>
            <a:r>
              <a:rPr lang="en-GB" dirty="0" smtClean="0">
                <a:latin typeface="Arial" panose="020B0604020202020204" pitchFamily="34" charset="0"/>
                <a:cs typeface="Arial" panose="020B0604020202020204" pitchFamily="34" charset="0"/>
              </a:rPr>
              <a:t>at least an </a:t>
            </a:r>
            <a:r>
              <a:rPr lang="en-GB" dirty="0">
                <a:latin typeface="Arial" panose="020B0604020202020204" pitchFamily="34" charset="0"/>
                <a:cs typeface="Arial" panose="020B0604020202020204" pitchFamily="34" charset="0"/>
              </a:rPr>
              <a:t>additional £200m in profit to the insurers EVERY </a:t>
            </a:r>
            <a:r>
              <a:rPr lang="en-GB" dirty="0" smtClean="0">
                <a:latin typeface="Arial" panose="020B0604020202020204" pitchFamily="34" charset="0"/>
                <a:cs typeface="Arial" panose="020B0604020202020204" pitchFamily="34" charset="0"/>
              </a:rPr>
              <a:t>YEAR </a:t>
            </a: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1972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4" y="324519"/>
            <a:ext cx="10515600" cy="1325563"/>
          </a:xfrm>
        </p:spPr>
        <p:txBody>
          <a:bodyPr>
            <a:normAutofit/>
          </a:bodyPr>
          <a:lstStyle/>
          <a:p>
            <a:r>
              <a:rPr lang="en-GB" altLang="en-US" sz="4000" dirty="0">
                <a:latin typeface="Arial" panose="020B0604020202020204" pitchFamily="34" charset="0"/>
                <a:cs typeface="Arial" panose="020B0604020202020204" pitchFamily="34" charset="0"/>
              </a:rPr>
              <a:t>Insurance company profits </a:t>
            </a:r>
            <a:r>
              <a:rPr lang="en-GB" altLang="en-US" sz="4000" dirty="0" smtClean="0">
                <a:latin typeface="Arial" panose="020B0604020202020204" pitchFamily="34" charset="0"/>
                <a:cs typeface="Arial" panose="020B0604020202020204" pitchFamily="34" charset="0"/>
              </a:rPr>
              <a:t>and the pay of their CEOs are </a:t>
            </a:r>
            <a:r>
              <a:rPr lang="en-GB" altLang="en-US" sz="4000" dirty="0">
                <a:latin typeface="Arial" panose="020B0604020202020204" pitchFamily="34" charset="0"/>
                <a:cs typeface="Arial" panose="020B0604020202020204" pitchFamily="34" charset="0"/>
              </a:rPr>
              <a:t>soaring</a:t>
            </a:r>
            <a:r>
              <a:rPr lang="en-GB" sz="4000" dirty="0" smtClean="0">
                <a:latin typeface="Arial" panose="020B0604020202020204" pitchFamily="34" charset="0"/>
                <a:cs typeface="Arial" panose="020B0604020202020204" pitchFamily="34" charset="0"/>
              </a:rPr>
              <a:t>	</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7"/>
            <a:ext cx="10515600" cy="4240807"/>
          </a:xfrm>
        </p:spPr>
        <p:txBody>
          <a:bodyPr>
            <a:noAutofit/>
          </a:bodyPr>
          <a:lstStyle/>
          <a:p>
            <a:pPr>
              <a:lnSpc>
                <a:spcPct val="200000"/>
              </a:lnSpc>
              <a:defRPr/>
            </a:pPr>
            <a:r>
              <a:rPr lang="en-GB" altLang="en-US" sz="2000" dirty="0">
                <a:latin typeface="Arial" panose="020B0604020202020204" pitchFamily="34" charset="0"/>
                <a:cs typeface="Arial" panose="020B0604020202020204" pitchFamily="34" charset="0"/>
              </a:rPr>
              <a:t>Motor </a:t>
            </a:r>
            <a:r>
              <a:rPr lang="en-GB" altLang="en-US" sz="2000" dirty="0" smtClean="0">
                <a:latin typeface="Arial" panose="020B0604020202020204" pitchFamily="34" charset="0"/>
                <a:cs typeface="Arial" panose="020B0604020202020204" pitchFamily="34" charset="0"/>
              </a:rPr>
              <a:t>insurers </a:t>
            </a:r>
            <a:r>
              <a:rPr lang="en-GB" altLang="en-US" sz="2000" dirty="0">
                <a:latin typeface="Arial" panose="020B0604020202020204" pitchFamily="34" charset="0"/>
                <a:cs typeface="Arial" panose="020B0604020202020204" pitchFamily="34" charset="0"/>
              </a:rPr>
              <a:t>saved </a:t>
            </a:r>
            <a:r>
              <a:rPr lang="en-GB" altLang="en-US" sz="2000" dirty="0" smtClean="0">
                <a:latin typeface="Arial" panose="020B0604020202020204" pitchFamily="34" charset="0"/>
                <a:cs typeface="Arial" panose="020B0604020202020204" pitchFamily="34" charset="0"/>
              </a:rPr>
              <a:t>over £8bn </a:t>
            </a:r>
            <a:r>
              <a:rPr lang="en-GB" altLang="en-US" sz="2000" dirty="0">
                <a:latin typeface="Arial" panose="020B0604020202020204" pitchFamily="34" charset="0"/>
                <a:cs typeface="Arial" panose="020B0604020202020204" pitchFamily="34" charset="0"/>
              </a:rPr>
              <a:t>on claims costs in the last 5 years</a:t>
            </a:r>
          </a:p>
          <a:p>
            <a:pPr>
              <a:lnSpc>
                <a:spcPct val="200000"/>
              </a:lnSpc>
              <a:defRPr/>
            </a:pPr>
            <a:r>
              <a:rPr lang="en-GB" altLang="en-US" sz="2000" dirty="0" smtClean="0">
                <a:latin typeface="Arial" panose="020B0604020202020204" pitchFamily="34" charset="0"/>
                <a:cs typeface="Arial" panose="020B0604020202020204" pitchFamily="34" charset="0"/>
              </a:rPr>
              <a:t>Direct </a:t>
            </a:r>
            <a:r>
              <a:rPr lang="en-GB" altLang="en-US" sz="2000" dirty="0">
                <a:latin typeface="Arial" panose="020B0604020202020204" pitchFamily="34" charset="0"/>
                <a:cs typeface="Arial" panose="020B0604020202020204" pitchFamily="34" charset="0"/>
              </a:rPr>
              <a:t>Line and </a:t>
            </a:r>
            <a:r>
              <a:rPr lang="en-GB" altLang="en-US" sz="2000" dirty="0" smtClean="0">
                <a:latin typeface="Arial" panose="020B0604020202020204" pitchFamily="34" charset="0"/>
                <a:cs typeface="Arial" panose="020B0604020202020204" pitchFamily="34" charset="0"/>
              </a:rPr>
              <a:t>Admiral </a:t>
            </a:r>
            <a:r>
              <a:rPr lang="en-GB" altLang="en-US" sz="2000" dirty="0">
                <a:latin typeface="Arial" panose="020B0604020202020204" pitchFamily="34" charset="0"/>
                <a:cs typeface="Arial" panose="020B0604020202020204" pitchFamily="34" charset="0"/>
              </a:rPr>
              <a:t>paid out £2.856bn in shareholder dividends in the last three years - that’s £350 for every </a:t>
            </a:r>
            <a:r>
              <a:rPr lang="en-GB" altLang="en-US" sz="2000" dirty="0" smtClean="0">
                <a:latin typeface="Arial" panose="020B0604020202020204" pitchFamily="34" charset="0"/>
                <a:cs typeface="Arial" panose="020B0604020202020204" pitchFamily="34" charset="0"/>
              </a:rPr>
              <a:t>policyholder</a:t>
            </a:r>
          </a:p>
          <a:p>
            <a:pPr>
              <a:lnSpc>
                <a:spcPct val="200000"/>
              </a:lnSpc>
              <a:defRPr/>
            </a:pPr>
            <a:r>
              <a:rPr lang="en-GB" altLang="en-US" sz="2000" dirty="0" smtClean="0">
                <a:latin typeface="Arial" panose="020B0604020202020204" pitchFamily="34" charset="0"/>
                <a:cs typeface="Arial" panose="020B0604020202020204" pitchFamily="34" charset="0"/>
              </a:rPr>
              <a:t>The CEOs of the insurers are on eye-watering £multi-million salaries – Direct Line’s Paul Geddes is on £4.82m and Aviva’s Mark Wilson gets £5.67m</a:t>
            </a:r>
          </a:p>
          <a:p>
            <a:pPr>
              <a:lnSpc>
                <a:spcPct val="200000"/>
              </a:lnSpc>
              <a:defRPr/>
            </a:pPr>
            <a:r>
              <a:rPr lang="en-GB" altLang="en-US" sz="2000" dirty="0" smtClean="0">
                <a:latin typeface="Arial" panose="020B0604020202020204" pitchFamily="34" charset="0"/>
                <a:cs typeface="Arial" panose="020B0604020202020204" pitchFamily="34" charset="0"/>
              </a:rPr>
              <a:t>AND YET PREMIUMS KEEP RISING</a:t>
            </a:r>
            <a:endParaRPr lang="en-GB" altLang="en-US" sz="2000" dirty="0">
              <a:latin typeface="Arial" panose="020B0604020202020204" pitchFamily="34" charset="0"/>
              <a:cs typeface="Arial" panose="020B0604020202020204" pitchFamily="34" charset="0"/>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7425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0398"/>
            <a:ext cx="10515600" cy="1325563"/>
          </a:xfrm>
        </p:spPr>
        <p:txBody>
          <a:bodyPr>
            <a:normAutofit/>
          </a:bodyPr>
          <a:lstStyle/>
          <a:p>
            <a:r>
              <a:rPr lang="en-GB" sz="4000" dirty="0">
                <a:latin typeface="Arial" panose="020B0604020202020204" pitchFamily="34" charset="0"/>
                <a:cs typeface="Arial" panose="020B0604020202020204" pitchFamily="34" charset="0"/>
              </a:rPr>
              <a:t>What the government is planning</a:t>
            </a:r>
          </a:p>
        </p:txBody>
      </p:sp>
      <p:sp>
        <p:nvSpPr>
          <p:cNvPr id="3" name="Content Placeholder 2"/>
          <p:cNvSpPr>
            <a:spLocks noGrp="1"/>
          </p:cNvSpPr>
          <p:nvPr>
            <p:ph idx="1"/>
          </p:nvPr>
        </p:nvSpPr>
        <p:spPr/>
        <p:txBody>
          <a:bodyPr>
            <a:normAutofit fontScale="92500" lnSpcReduction="20000"/>
          </a:bodyPr>
          <a:lstStyle/>
          <a:p>
            <a:pPr marL="0" indent="0">
              <a:buFont typeface="Wingdings" panose="05000000000000000000" pitchFamily="2" charset="2"/>
              <a:buNone/>
            </a:pPr>
            <a:r>
              <a:rPr lang="en-GB" altLang="en-US" dirty="0">
                <a:latin typeface="Arial" panose="020B0604020202020204" pitchFamily="34" charset="0"/>
                <a:cs typeface="Arial" panose="020B0604020202020204" pitchFamily="34" charset="0"/>
              </a:rPr>
              <a:t>The government has announced plans to raise the small claims limit in all personal injury claims, including work accidents, from £1,000 to £5,000. </a:t>
            </a:r>
          </a:p>
          <a:p>
            <a:pPr marL="0" indent="0">
              <a:buFont typeface="Wingdings" panose="05000000000000000000" pitchFamily="2" charset="2"/>
              <a:buNone/>
            </a:pPr>
            <a:endParaRPr lang="en-GB" altLang="en-US"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GB" altLang="en-US" b="1" dirty="0">
                <a:latin typeface="Arial" panose="020B0604020202020204" pitchFamily="34" charset="0"/>
                <a:cs typeface="Arial" panose="020B0604020202020204" pitchFamily="34" charset="0"/>
              </a:rPr>
              <a:t>This will mean anyone injured anywhere, at work or on the road, who wants independent legal advice will have to pay for it out of money meant for their losses and injuries. Or they will have to take on insurers – who will still use lawyers and wily negotiators - on their own in their own time. </a:t>
            </a:r>
          </a:p>
          <a:p>
            <a:pPr marL="0" indent="0">
              <a:buFont typeface="Wingdings" panose="05000000000000000000" pitchFamily="2" charset="2"/>
              <a:buNone/>
            </a:pPr>
            <a:endParaRPr lang="en-GB" altLang="en-US" b="1"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GB" altLang="en-US" dirty="0">
                <a:latin typeface="Arial" panose="020B0604020202020204" pitchFamily="34" charset="0"/>
                <a:cs typeface="Arial" panose="020B0604020202020204" pitchFamily="34" charset="0"/>
              </a:rPr>
              <a:t>The change would result in the removal of free legal advice from nearly a million </a:t>
            </a:r>
            <a:r>
              <a:rPr lang="en-GB" altLang="en-US" dirty="0" smtClean="0">
                <a:latin typeface="Arial" panose="020B0604020202020204" pitchFamily="34" charset="0"/>
                <a:cs typeface="Arial" panose="020B0604020202020204" pitchFamily="34" charset="0"/>
              </a:rPr>
              <a:t>injured </a:t>
            </a:r>
            <a:r>
              <a:rPr lang="en-GB" altLang="en-US" dirty="0">
                <a:latin typeface="Arial" panose="020B0604020202020204" pitchFamily="34" charset="0"/>
                <a:cs typeface="Arial" panose="020B0604020202020204" pitchFamily="34" charset="0"/>
              </a:rPr>
              <a:t>people every year to line the pockets </a:t>
            </a:r>
            <a:r>
              <a:rPr lang="en-GB" altLang="en-US" dirty="0" smtClean="0">
                <a:latin typeface="Arial" panose="020B0604020202020204" pitchFamily="34" charset="0"/>
                <a:cs typeface="Arial" panose="020B0604020202020204" pitchFamily="34" charset="0"/>
              </a:rPr>
              <a:t>of </a:t>
            </a:r>
            <a:r>
              <a:rPr lang="en-GB" altLang="en-US" dirty="0">
                <a:latin typeface="Arial" panose="020B0604020202020204" pitchFamily="34" charset="0"/>
                <a:cs typeface="Arial" panose="020B0604020202020204" pitchFamily="34" charset="0"/>
              </a:rPr>
              <a:t>multinational insurance companies</a:t>
            </a:r>
            <a:r>
              <a:rPr lang="en-GB" altLang="en-US" dirty="0" smtClean="0">
                <a:latin typeface="Arial" panose="020B0604020202020204" pitchFamily="34" charset="0"/>
                <a:cs typeface="Arial" panose="020B0604020202020204" pitchFamily="34" charset="0"/>
              </a:rPr>
              <a:t>.</a:t>
            </a:r>
          </a:p>
          <a:p>
            <a:pPr marL="0" indent="0">
              <a:buFont typeface="Wingdings" panose="05000000000000000000" pitchFamily="2" charset="2"/>
              <a:buNone/>
            </a:pPr>
            <a:endParaRPr lang="en-GB" altLang="en-US" dirty="0" smtClean="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n-GB" altLang="en-US" dirty="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n-GB" altLang="en-US" dirty="0">
              <a:latin typeface="Arial" panose="020B0604020202020204" pitchFamily="34" charset="0"/>
              <a:cs typeface="Arial" panose="020B0604020202020204" pitchFamily="34" charset="0"/>
            </a:endParaRPr>
          </a:p>
          <a:p>
            <a:endParaRPr lang="en-GB" dirty="0"/>
          </a:p>
        </p:txBody>
      </p:sp>
      <p:pic>
        <p:nvPicPr>
          <p:cNvPr id="7"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8"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9413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4" y="324519"/>
            <a:ext cx="10515600" cy="1325563"/>
          </a:xfrm>
        </p:spPr>
        <p:txBody>
          <a:bodyPr>
            <a:normAutofit/>
          </a:bodyPr>
          <a:lstStyle/>
          <a:p>
            <a:r>
              <a:rPr lang="en-GB" sz="4000" dirty="0" smtClean="0">
                <a:latin typeface="Arial" panose="020B0604020202020204" pitchFamily="34" charset="0"/>
                <a:cs typeface="Arial" panose="020B0604020202020204" pitchFamily="34" charset="0"/>
              </a:rPr>
              <a:t>How this will affect your members</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7"/>
            <a:ext cx="10515600" cy="4240807"/>
          </a:xfrm>
        </p:spPr>
        <p:txBody>
          <a:bodyPr>
            <a:noAutofit/>
          </a:bodyPr>
          <a:lstStyle/>
          <a:p>
            <a:r>
              <a:rPr lang="en-GB" sz="2000" dirty="0">
                <a:latin typeface="Arial" panose="020B0604020202020204" pitchFamily="34" charset="0"/>
                <a:cs typeface="Arial" panose="020B0604020202020204" pitchFamily="34" charset="0"/>
              </a:rPr>
              <a:t>These plans are an attack on the ability of working people to access </a:t>
            </a:r>
            <a:r>
              <a:rPr lang="en-GB" sz="2000" dirty="0" smtClean="0">
                <a:latin typeface="Arial" panose="020B0604020202020204" pitchFamily="34" charset="0"/>
                <a:cs typeface="Arial" panose="020B0604020202020204" pitchFamily="34" charset="0"/>
              </a:rPr>
              <a:t>justice</a:t>
            </a:r>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These </a:t>
            </a:r>
            <a:r>
              <a:rPr lang="en-GB" sz="2000" dirty="0">
                <a:latin typeface="Arial" panose="020B0604020202020204" pitchFamily="34" charset="0"/>
                <a:cs typeface="Arial" panose="020B0604020202020204" pitchFamily="34" charset="0"/>
              </a:rPr>
              <a:t>changes threaten the ability of anyone injured anywhere to make a claim at </a:t>
            </a:r>
            <a:r>
              <a:rPr lang="en-GB" sz="2000" dirty="0" smtClean="0">
                <a:latin typeface="Arial" panose="020B0604020202020204" pitchFamily="34" charset="0"/>
                <a:cs typeface="Arial" panose="020B0604020202020204" pitchFamily="34" charset="0"/>
              </a:rPr>
              <a:t>all</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It gives a green light to employers to ignore health and safety at </a:t>
            </a:r>
            <a:r>
              <a:rPr lang="en-GB" sz="2000" dirty="0" smtClean="0">
                <a:latin typeface="Arial" panose="020B0604020202020204" pitchFamily="34" charset="0"/>
                <a:cs typeface="Arial" panose="020B0604020202020204" pitchFamily="34" charset="0"/>
              </a:rPr>
              <a:t>work</a:t>
            </a:r>
          </a:p>
          <a:p>
            <a:r>
              <a:rPr lang="en-GB" sz="2000" dirty="0" smtClean="0">
                <a:latin typeface="Arial" panose="020B0604020202020204" pitchFamily="34" charset="0"/>
                <a:cs typeface="Arial" panose="020B0604020202020204" pitchFamily="34" charset="0"/>
              </a:rPr>
              <a:t>Reduce income </a:t>
            </a:r>
            <a:r>
              <a:rPr lang="en-GB" sz="2000" dirty="0">
                <a:latin typeface="Arial" panose="020B0604020202020204" pitchFamily="34" charset="0"/>
                <a:cs typeface="Arial" panose="020B0604020202020204" pitchFamily="34" charset="0"/>
              </a:rPr>
              <a:t>from court </a:t>
            </a:r>
            <a:r>
              <a:rPr lang="en-GB" sz="2000" dirty="0" smtClean="0">
                <a:latin typeface="Arial" panose="020B0604020202020204" pitchFamily="34" charset="0"/>
                <a:cs typeface="Arial" panose="020B0604020202020204" pitchFamily="34" charset="0"/>
              </a:rPr>
              <a:t>fees</a:t>
            </a:r>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Insurance </a:t>
            </a:r>
            <a:r>
              <a:rPr lang="en-GB" sz="2000" dirty="0">
                <a:latin typeface="Arial" panose="020B0604020202020204" pitchFamily="34" charset="0"/>
                <a:cs typeface="Arial" panose="020B0604020202020204" pitchFamily="34" charset="0"/>
              </a:rPr>
              <a:t>companies won’t be paying the NHS back for the treatment needed by injured people </a:t>
            </a:r>
          </a:p>
          <a:p>
            <a:r>
              <a:rPr lang="en-GB" sz="2000" dirty="0" smtClean="0">
                <a:latin typeface="Arial" panose="020B0604020202020204" pitchFamily="34" charset="0"/>
                <a:cs typeface="Arial" panose="020B0604020202020204" pitchFamily="34" charset="0"/>
              </a:rPr>
              <a:t>Threat </a:t>
            </a:r>
            <a:r>
              <a:rPr lang="en-GB" sz="2000" dirty="0">
                <a:latin typeface="Arial" panose="020B0604020202020204" pitchFamily="34" charset="0"/>
                <a:cs typeface="Arial" panose="020B0604020202020204" pitchFamily="34" charset="0"/>
              </a:rPr>
              <a:t>to the ability of trade unions to provide free legal services to their members including employment cases because the service is based on negligent employers paying the legal costs of the PI cases members win against them. </a:t>
            </a:r>
          </a:p>
          <a:p>
            <a:pPr>
              <a:lnSpc>
                <a:spcPct val="200000"/>
              </a:lnSpc>
              <a:defRPr/>
            </a:pPr>
            <a:endParaRPr lang="en-GB" altLang="en-US" sz="2000" dirty="0">
              <a:latin typeface="Arial" panose="020B0604020202020204" pitchFamily="34" charset="0"/>
              <a:cs typeface="Arial" panose="020B0604020202020204" pitchFamily="34" charset="0"/>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5347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latin typeface="Arial" panose="020B0604020202020204" pitchFamily="34" charset="0"/>
                <a:cs typeface="Arial" panose="020B0604020202020204" pitchFamily="34" charset="0"/>
              </a:rPr>
              <a:t>What crisis? It’s a Con	</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220948"/>
          </a:xfrm>
        </p:spPr>
        <p:txBody>
          <a:bodyPr>
            <a:normAutofit fontScale="92500" lnSpcReduction="10000"/>
          </a:bodyPr>
          <a:lstStyle/>
          <a:p>
            <a:r>
              <a:rPr lang="en-GB" dirty="0" smtClean="0">
                <a:latin typeface="Arial" panose="020B0604020202020204" pitchFamily="34" charset="0"/>
                <a:cs typeface="Arial" panose="020B0604020202020204" pitchFamily="34" charset="0"/>
              </a:rPr>
              <a:t>The government and the insurers say there is a fraud crisis in motor claims. </a:t>
            </a:r>
          </a:p>
          <a:p>
            <a:r>
              <a:rPr lang="en-GB" dirty="0">
                <a:latin typeface="Arial" panose="020B0604020202020204" pitchFamily="34" charset="0"/>
                <a:cs typeface="Arial" panose="020B0604020202020204" pitchFamily="34" charset="0"/>
              </a:rPr>
              <a:t>T</a:t>
            </a:r>
            <a:r>
              <a:rPr lang="en-GB" dirty="0" smtClean="0">
                <a:latin typeface="Arial" panose="020B0604020202020204" pitchFamily="34" charset="0"/>
                <a:cs typeface="Arial" panose="020B0604020202020204" pitchFamily="34" charset="0"/>
              </a:rPr>
              <a:t>he power is with the insurers: if they don’t think a claim is genuine, don’t pay out. Reject it. Report it. </a:t>
            </a:r>
          </a:p>
          <a:p>
            <a:r>
              <a:rPr lang="en-GB" dirty="0" smtClean="0">
                <a:latin typeface="Arial" panose="020B0604020202020204" pitchFamily="34" charset="0"/>
                <a:cs typeface="Arial" panose="020B0604020202020204" pitchFamily="34" charset="0"/>
              </a:rPr>
              <a:t>Insurers paid </a:t>
            </a:r>
            <a:r>
              <a:rPr lang="en-GB" dirty="0">
                <a:latin typeface="Arial" panose="020B0604020202020204" pitchFamily="34" charset="0"/>
                <a:cs typeface="Arial" panose="020B0604020202020204" pitchFamily="34" charset="0"/>
              </a:rPr>
              <a:t>out in 99% of all claims last </a:t>
            </a:r>
            <a:r>
              <a:rPr lang="en-GB" dirty="0" smtClean="0">
                <a:latin typeface="Arial" panose="020B0604020202020204" pitchFamily="34" charset="0"/>
                <a:cs typeface="Arial" panose="020B0604020202020204" pitchFamily="34" charset="0"/>
              </a:rPr>
              <a:t>year so rather than sort out their own systems, insurers are hitting all injury victims. </a:t>
            </a:r>
          </a:p>
          <a:p>
            <a:r>
              <a:rPr lang="en-GB" dirty="0" smtClean="0">
                <a:latin typeface="Arial" panose="020B0604020202020204" pitchFamily="34" charset="0"/>
                <a:cs typeface="Arial" panose="020B0604020202020204" pitchFamily="34" charset="0"/>
              </a:rPr>
              <a:t>Whiplash is being used as a fig leaf to attack people injured anywhere including at work. </a:t>
            </a:r>
          </a:p>
          <a:p>
            <a:r>
              <a:rPr lang="en-GB" dirty="0" smtClean="0">
                <a:latin typeface="Arial" panose="020B0604020202020204" pitchFamily="34" charset="0"/>
                <a:cs typeface="Arial" panose="020B0604020202020204" pitchFamily="34" charset="0"/>
              </a:rPr>
              <a:t>There are no complaints of fraud being a problem in work accident claims. </a:t>
            </a:r>
          </a:p>
          <a:p>
            <a:r>
              <a:rPr lang="en-GB" dirty="0" smtClean="0">
                <a:latin typeface="Arial" panose="020B0604020202020204" pitchFamily="34" charset="0"/>
                <a:cs typeface="Arial" panose="020B0604020202020204" pitchFamily="34" charset="0"/>
              </a:rPr>
              <a:t>The total number of injury cases has dropped by 6% since 2013.</a:t>
            </a:r>
            <a:endParaRPr lang="en-GB" dirty="0">
              <a:latin typeface="Arial" panose="020B0604020202020204" pitchFamily="34" charset="0"/>
              <a:cs typeface="Arial" panose="020B0604020202020204" pitchFamily="34" charset="0"/>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5956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What is the real </a:t>
            </a:r>
            <a:r>
              <a:rPr lang="en-GB" sz="4000" dirty="0" smtClean="0">
                <a:latin typeface="Arial" panose="020B0604020202020204" pitchFamily="34" charset="0"/>
                <a:cs typeface="Arial" panose="020B0604020202020204" pitchFamily="34" charset="0"/>
              </a:rPr>
              <a:t>target and </a:t>
            </a:r>
            <a:r>
              <a:rPr lang="en-GB" sz="4000" dirty="0">
                <a:latin typeface="Arial" panose="020B0604020202020204" pitchFamily="34" charset="0"/>
                <a:cs typeface="Arial" panose="020B0604020202020204" pitchFamily="34" charset="0"/>
              </a:rPr>
              <a:t>w</a:t>
            </a:r>
            <a:r>
              <a:rPr lang="en-GB" sz="4000" dirty="0" smtClean="0">
                <a:latin typeface="Arial" panose="020B0604020202020204" pitchFamily="34" charset="0"/>
                <a:cs typeface="Arial" panose="020B0604020202020204" pitchFamily="34" charset="0"/>
              </a:rPr>
              <a:t>hy?	</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defRPr/>
            </a:pPr>
            <a:r>
              <a:rPr lang="en-GB" dirty="0">
                <a:latin typeface="Arial" panose="020B0604020202020204" pitchFamily="34" charset="0"/>
                <a:cs typeface="Arial" panose="020B0604020202020204" pitchFamily="34" charset="0"/>
              </a:rPr>
              <a:t>The real target </a:t>
            </a:r>
            <a:r>
              <a:rPr lang="en-GB" dirty="0" smtClean="0">
                <a:latin typeface="Arial" panose="020B0604020202020204" pitchFamily="34" charset="0"/>
                <a:cs typeface="Arial" panose="020B0604020202020204" pitchFamily="34" charset="0"/>
              </a:rPr>
              <a:t>is </a:t>
            </a:r>
            <a:r>
              <a:rPr lang="en-GB" dirty="0">
                <a:latin typeface="Arial" panose="020B0604020202020204" pitchFamily="34" charset="0"/>
                <a:cs typeface="Arial" panose="020B0604020202020204" pitchFamily="34" charset="0"/>
              </a:rPr>
              <a:t>not whiplash.</a:t>
            </a:r>
          </a:p>
          <a:p>
            <a:pPr>
              <a:defRPr/>
            </a:pPr>
            <a:r>
              <a:rPr lang="en-GB" dirty="0">
                <a:latin typeface="Arial" panose="020B0604020202020204" pitchFamily="34" charset="0"/>
                <a:cs typeface="Arial" panose="020B0604020202020204" pitchFamily="34" charset="0"/>
              </a:rPr>
              <a:t>This is about taking away funding for </a:t>
            </a:r>
            <a:r>
              <a:rPr lang="en-GB" dirty="0" smtClean="0">
                <a:latin typeface="Arial" panose="020B0604020202020204" pitchFamily="34" charset="0"/>
                <a:cs typeface="Arial" panose="020B0604020202020204" pitchFamily="34" charset="0"/>
              </a:rPr>
              <a:t>all injured </a:t>
            </a:r>
            <a:r>
              <a:rPr lang="en-GB" dirty="0">
                <a:latin typeface="Arial" panose="020B0604020202020204" pitchFamily="34" charset="0"/>
                <a:cs typeface="Arial" panose="020B0604020202020204" pitchFamily="34" charset="0"/>
              </a:rPr>
              <a:t>people to get independent legal </a:t>
            </a:r>
            <a:r>
              <a:rPr lang="en-GB" dirty="0" smtClean="0">
                <a:latin typeface="Arial" panose="020B0604020202020204" pitchFamily="34" charset="0"/>
                <a:cs typeface="Arial" panose="020B0604020202020204" pitchFamily="34" charset="0"/>
              </a:rPr>
              <a:t>representation.</a:t>
            </a:r>
          </a:p>
          <a:p>
            <a:pPr>
              <a:defRPr/>
            </a:pPr>
            <a:r>
              <a:rPr lang="en-GB" dirty="0" smtClean="0">
                <a:latin typeface="Arial" panose="020B0604020202020204" pitchFamily="34" charset="0"/>
                <a:cs typeface="Arial" panose="020B0604020202020204" pitchFamily="34" charset="0"/>
              </a:rPr>
              <a:t>This helps </a:t>
            </a:r>
            <a:r>
              <a:rPr lang="en-GB" dirty="0">
                <a:latin typeface="Arial" panose="020B0604020202020204" pitchFamily="34" charset="0"/>
                <a:cs typeface="Arial" panose="020B0604020202020204" pitchFamily="34" charset="0"/>
              </a:rPr>
              <a:t>the insurance industry who are mates with the Conservatives.</a:t>
            </a:r>
          </a:p>
          <a:p>
            <a:pPr>
              <a:defRPr/>
            </a:pPr>
            <a:r>
              <a:rPr lang="en-GB" dirty="0">
                <a:latin typeface="Arial" panose="020B0604020202020204" pitchFamily="34" charset="0"/>
                <a:cs typeface="Arial" panose="020B0604020202020204" pitchFamily="34" charset="0"/>
              </a:rPr>
              <a:t>So much for </a:t>
            </a:r>
            <a:r>
              <a:rPr lang="en-GB" dirty="0" smtClean="0">
                <a:latin typeface="Arial" panose="020B0604020202020204" pitchFamily="34" charset="0"/>
                <a:cs typeface="Arial" panose="020B0604020202020204" pitchFamily="34" charset="0"/>
              </a:rPr>
              <a:t>the PM saying ‘when we pass new laws we will listen not to the mighty but to you’.</a:t>
            </a:r>
          </a:p>
          <a:p>
            <a:pPr>
              <a:defRPr/>
            </a:pPr>
            <a:r>
              <a:rPr lang="en-GB" dirty="0" smtClean="0">
                <a:latin typeface="Arial" panose="020B0604020202020204" pitchFamily="34" charset="0"/>
                <a:cs typeface="Arial" panose="020B0604020202020204" pitchFamily="34" charset="0"/>
              </a:rPr>
              <a:t>These changes will only help the ‘privileged few’.</a:t>
            </a:r>
            <a:endParaRPr lang="en-GB" dirty="0">
              <a:latin typeface="Arial" panose="020B0604020202020204" pitchFamily="34" charset="0"/>
              <a:cs typeface="Arial" panose="020B0604020202020204" pitchFamily="34" charset="0"/>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6548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267" y="333843"/>
            <a:ext cx="10515600" cy="1325563"/>
          </a:xfrm>
        </p:spPr>
        <p:txBody>
          <a:bodyPr>
            <a:normAutofit/>
          </a:bodyPr>
          <a:lstStyle/>
          <a:p>
            <a:r>
              <a:rPr lang="en-GB" sz="4000" dirty="0">
                <a:latin typeface="Arial" panose="020B0604020202020204" pitchFamily="34" charset="0"/>
                <a:cs typeface="Arial" panose="020B0604020202020204" pitchFamily="34" charset="0"/>
              </a:rPr>
              <a:t>What does an increase in the small claims limit actually mean?	</a:t>
            </a:r>
          </a:p>
        </p:txBody>
      </p:sp>
      <p:sp>
        <p:nvSpPr>
          <p:cNvPr id="3" name="Content Placeholder 2"/>
          <p:cNvSpPr>
            <a:spLocks noGrp="1"/>
          </p:cNvSpPr>
          <p:nvPr>
            <p:ph idx="1"/>
          </p:nvPr>
        </p:nvSpPr>
        <p:spPr/>
        <p:txBody>
          <a:bodyPr>
            <a:normAutofit fontScale="70000" lnSpcReduction="20000"/>
          </a:bodyPr>
          <a:lstStyle/>
          <a:p>
            <a:pPr>
              <a:defRPr/>
            </a:pPr>
            <a:r>
              <a:rPr lang="en-GB" dirty="0">
                <a:latin typeface="Arial" panose="020B0604020202020204" pitchFamily="34" charset="0"/>
                <a:cs typeface="Arial" panose="020B0604020202020204" pitchFamily="34" charset="0"/>
              </a:rPr>
              <a:t>For now, if you are injured due to someone else’s fault, you are entitled to claim compensation for the pain and suffering </a:t>
            </a:r>
            <a:r>
              <a:rPr lang="en-GB" dirty="0" smtClean="0">
                <a:latin typeface="Arial" panose="020B0604020202020204" pitchFamily="34" charset="0"/>
                <a:cs typeface="Arial" panose="020B0604020202020204" pitchFamily="34" charset="0"/>
              </a:rPr>
              <a:t>and </a:t>
            </a:r>
            <a:r>
              <a:rPr lang="en-GB" dirty="0">
                <a:latin typeface="Arial" panose="020B0604020202020204" pitchFamily="34" charset="0"/>
                <a:cs typeface="Arial" panose="020B0604020202020204" pitchFamily="34" charset="0"/>
              </a:rPr>
              <a:t>for any financial </a:t>
            </a:r>
            <a:r>
              <a:rPr lang="en-GB" dirty="0" smtClean="0">
                <a:latin typeface="Arial" panose="020B0604020202020204" pitchFamily="34" charset="0"/>
                <a:cs typeface="Arial" panose="020B0604020202020204" pitchFamily="34" charset="0"/>
              </a:rPr>
              <a:t>losses</a:t>
            </a:r>
          </a:p>
          <a:p>
            <a:pPr>
              <a:defRPr/>
            </a:pPr>
            <a:endParaRPr lang="en-GB" dirty="0">
              <a:latin typeface="Arial" panose="020B0604020202020204" pitchFamily="34" charset="0"/>
              <a:cs typeface="Arial" panose="020B0604020202020204" pitchFamily="34" charset="0"/>
            </a:endParaRPr>
          </a:p>
          <a:p>
            <a:pPr>
              <a:defRPr/>
            </a:pPr>
            <a:r>
              <a:rPr lang="en-GB" dirty="0" smtClean="0">
                <a:latin typeface="Arial" panose="020B0604020202020204" pitchFamily="34" charset="0"/>
                <a:cs typeface="Arial" panose="020B0604020202020204" pitchFamily="34" charset="0"/>
              </a:rPr>
              <a:t>Currently</a:t>
            </a:r>
            <a:r>
              <a:rPr lang="en-GB" dirty="0">
                <a:latin typeface="Arial" panose="020B0604020202020204" pitchFamily="34" charset="0"/>
                <a:cs typeface="Arial" panose="020B0604020202020204" pitchFamily="34" charset="0"/>
              </a:rPr>
              <a:t>, if you are injured and the value of your compensation for </a:t>
            </a:r>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pain and suffering is worth more than £1000 you </a:t>
            </a:r>
            <a:r>
              <a:rPr lang="en-GB" dirty="0" smtClean="0">
                <a:latin typeface="Arial" panose="020B0604020202020204" pitchFamily="34" charset="0"/>
                <a:cs typeface="Arial" panose="020B0604020202020204" pitchFamily="34" charset="0"/>
              </a:rPr>
              <a:t>are </a:t>
            </a:r>
            <a:r>
              <a:rPr lang="en-GB" dirty="0">
                <a:latin typeface="Arial" panose="020B0604020202020204" pitchFamily="34" charset="0"/>
                <a:cs typeface="Arial" panose="020B0604020202020204" pitchFamily="34" charset="0"/>
              </a:rPr>
              <a:t>entitled to recover your legal fees from the other side.  </a:t>
            </a:r>
            <a:endParaRPr lang="en-GB" dirty="0" smtClean="0">
              <a:latin typeface="Arial" panose="020B0604020202020204" pitchFamily="34" charset="0"/>
              <a:cs typeface="Arial" panose="020B0604020202020204" pitchFamily="34" charset="0"/>
            </a:endParaRPr>
          </a:p>
          <a:p>
            <a:pPr>
              <a:defRPr/>
            </a:pPr>
            <a:endParaRPr lang="en-GB" dirty="0">
              <a:latin typeface="Arial" panose="020B0604020202020204" pitchFamily="34" charset="0"/>
              <a:cs typeface="Arial" panose="020B0604020202020204" pitchFamily="34" charset="0"/>
            </a:endParaRPr>
          </a:p>
          <a:p>
            <a:pPr>
              <a:defRPr/>
            </a:pPr>
            <a:r>
              <a:rPr lang="en-GB" dirty="0" smtClean="0">
                <a:latin typeface="Arial" panose="020B0604020202020204" pitchFamily="34" charset="0"/>
                <a:cs typeface="Arial" panose="020B0604020202020204" pitchFamily="34" charset="0"/>
              </a:rPr>
              <a:t>If the small </a:t>
            </a:r>
            <a:r>
              <a:rPr lang="en-GB" dirty="0">
                <a:latin typeface="Arial" panose="020B0604020202020204" pitchFamily="34" charset="0"/>
                <a:cs typeface="Arial" panose="020B0604020202020204" pitchFamily="34" charset="0"/>
              </a:rPr>
              <a:t>claims limit is raised to £5000 and you have, </a:t>
            </a:r>
            <a:r>
              <a:rPr lang="en-GB" dirty="0" smtClean="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back injury that takes </a:t>
            </a:r>
            <a:r>
              <a:rPr lang="en-GB" dirty="0" smtClean="0">
                <a:latin typeface="Arial" panose="020B0604020202020204" pitchFamily="34" charset="0"/>
                <a:cs typeface="Arial" panose="020B0604020202020204" pitchFamily="34" charset="0"/>
              </a:rPr>
              <a:t>1-2 </a:t>
            </a:r>
            <a:r>
              <a:rPr lang="en-GB" dirty="0">
                <a:latin typeface="Arial" panose="020B0604020202020204" pitchFamily="34" charset="0"/>
                <a:cs typeface="Arial" panose="020B0604020202020204" pitchFamily="34" charset="0"/>
              </a:rPr>
              <a:t>years to recover </a:t>
            </a:r>
            <a:r>
              <a:rPr lang="en-GB" dirty="0" smtClean="0">
                <a:latin typeface="Arial" panose="020B0604020202020204" pitchFamily="34" charset="0"/>
                <a:cs typeface="Arial" panose="020B0604020202020204" pitchFamily="34" charset="0"/>
              </a:rPr>
              <a:t>from (worth less than £5,000) you </a:t>
            </a:r>
            <a:r>
              <a:rPr lang="en-GB" dirty="0">
                <a:latin typeface="Arial" panose="020B0604020202020204" pitchFamily="34" charset="0"/>
                <a:cs typeface="Arial" panose="020B0604020202020204" pitchFamily="34" charset="0"/>
              </a:rPr>
              <a:t>won’t get your legal fees paid for to fight your case</a:t>
            </a:r>
            <a:r>
              <a:rPr lang="en-GB" dirty="0" smtClean="0">
                <a:latin typeface="Arial" panose="020B0604020202020204" pitchFamily="34" charset="0"/>
                <a:cs typeface="Arial" panose="020B0604020202020204" pitchFamily="34" charset="0"/>
              </a:rPr>
              <a:t>.</a:t>
            </a:r>
          </a:p>
          <a:p>
            <a:pPr>
              <a:defRPr/>
            </a:pPr>
            <a:endParaRPr lang="en-GB" dirty="0">
              <a:latin typeface="Arial" panose="020B0604020202020204" pitchFamily="34" charset="0"/>
              <a:cs typeface="Arial" panose="020B0604020202020204" pitchFamily="34" charset="0"/>
            </a:endParaRPr>
          </a:p>
          <a:p>
            <a:pPr>
              <a:defRPr/>
            </a:pPr>
            <a:r>
              <a:rPr lang="en-GB" dirty="0">
                <a:latin typeface="Arial" panose="020B0604020202020204" pitchFamily="34" charset="0"/>
                <a:cs typeface="Arial" panose="020B0604020202020204" pitchFamily="34" charset="0"/>
              </a:rPr>
              <a:t>Tens of thousands of injured people would be left having to pay legal </a:t>
            </a:r>
            <a:r>
              <a:rPr lang="en-GB" dirty="0" smtClean="0">
                <a:latin typeface="Arial" panose="020B0604020202020204" pitchFamily="34" charset="0"/>
                <a:cs typeface="Arial" panose="020B0604020202020204" pitchFamily="34" charset="0"/>
              </a:rPr>
              <a:t>fees</a:t>
            </a:r>
          </a:p>
          <a:p>
            <a:pPr>
              <a:defRPr/>
            </a:pPr>
            <a:endParaRPr lang="en-GB" dirty="0">
              <a:latin typeface="Arial" panose="020B0604020202020204" pitchFamily="34" charset="0"/>
              <a:cs typeface="Arial" panose="020B0604020202020204" pitchFamily="34" charset="0"/>
            </a:endParaRPr>
          </a:p>
          <a:p>
            <a:pPr>
              <a:defRPr/>
            </a:pPr>
            <a:r>
              <a:rPr lang="en-GB" dirty="0">
                <a:latin typeface="Arial" panose="020B0604020202020204" pitchFamily="34" charset="0"/>
                <a:cs typeface="Arial" panose="020B0604020202020204" pitchFamily="34" charset="0"/>
              </a:rPr>
              <a:t>Or more likely </a:t>
            </a:r>
            <a:r>
              <a:rPr lang="en-GB" dirty="0" smtClean="0">
                <a:latin typeface="Arial" panose="020B0604020202020204" pitchFamily="34" charset="0"/>
                <a:cs typeface="Arial" panose="020B0604020202020204" pitchFamily="34" charset="0"/>
              </a:rPr>
              <a:t>they </a:t>
            </a:r>
            <a:r>
              <a:rPr lang="en-GB" dirty="0">
                <a:latin typeface="Arial" panose="020B0604020202020204" pitchFamily="34" charset="0"/>
                <a:cs typeface="Arial" panose="020B0604020202020204" pitchFamily="34" charset="0"/>
              </a:rPr>
              <a:t>would not make a claim in the first </a:t>
            </a:r>
            <a:r>
              <a:rPr lang="en-GB" dirty="0" smtClean="0">
                <a:latin typeface="Arial" panose="020B0604020202020204" pitchFamily="34" charset="0"/>
                <a:cs typeface="Arial" panose="020B0604020202020204" pitchFamily="34" charset="0"/>
              </a:rPr>
              <a:t>place</a:t>
            </a:r>
            <a:endParaRPr lang="en-GB" dirty="0">
              <a:latin typeface="Arial" panose="020B0604020202020204" pitchFamily="34" charset="0"/>
              <a:cs typeface="Arial" panose="020B0604020202020204" pitchFamily="34" charset="0"/>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770" y="5931495"/>
            <a:ext cx="2302594" cy="858042"/>
          </a:xfrm>
          <a:prstGeom prst="rect">
            <a:avLst/>
          </a:prstGeom>
        </p:spPr>
      </p:pic>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798" y="333843"/>
            <a:ext cx="1782233" cy="65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3484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919</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Calibri</vt:lpstr>
      <vt:lpstr>Calibri Light</vt:lpstr>
      <vt:lpstr>Wingdings</vt:lpstr>
      <vt:lpstr>Office Theme</vt:lpstr>
      <vt:lpstr>PowerPoint Presentation</vt:lpstr>
      <vt:lpstr>The government is attacking working people</vt:lpstr>
      <vt:lpstr>The government has ‘consulted’ on its plans </vt:lpstr>
      <vt:lpstr>Insurance company profits and the pay of their CEOs are soaring </vt:lpstr>
      <vt:lpstr>What the government is planning</vt:lpstr>
      <vt:lpstr>How this will affect your members</vt:lpstr>
      <vt:lpstr>What crisis? It’s a Con </vt:lpstr>
      <vt:lpstr>What is the real target and why? </vt:lpstr>
      <vt:lpstr>What does an increase in the small claims limit actually mean? </vt:lpstr>
      <vt:lpstr>The Tory story </vt:lpstr>
      <vt:lpstr>Who has opposed the changes</vt:lpstr>
      <vt:lpstr>#FeedingFatCats</vt:lpstr>
      <vt:lpstr>Join the fight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Bartlett</dc:creator>
  <cp:lastModifiedBy>Sarah Bartlett</cp:lastModifiedBy>
  <cp:revision>19</cp:revision>
  <dcterms:created xsi:type="dcterms:W3CDTF">2017-01-05T16:11:08Z</dcterms:created>
  <dcterms:modified xsi:type="dcterms:W3CDTF">2017-01-18T10:00:26Z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438836894</vt:i4>
  </property>
  <property fmtid="{D5CDD505-2E9C-101B-9397-08002B2CF9AE}" pid="4" name="_EmailSubject">
    <vt:lpwstr>Request for promotion: Access to justice event Liverpool</vt:lpwstr>
  </property>
  <property fmtid="{D5CDD505-2E9C-101B-9397-08002B2CF9AE}" pid="5" name="_AuthorEmail">
    <vt:lpwstr>JoSeery@Thompsons.law.co.uk</vt:lpwstr>
  </property>
  <property fmtid="{D5CDD505-2E9C-101B-9397-08002B2CF9AE}" pid="6" name="_AuthorEmailDisplayName">
    <vt:lpwstr>Jo Seery - Manchester (Thompsons Solicitors)</vt:lpwstr>
  </property>
</Properties>
</file>